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B27"/>
    <a:srgbClr val="006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5" d="100"/>
          <a:sy n="15" d="100"/>
        </p:scale>
        <p:origin x="1362" y="132"/>
      </p:cViewPr>
      <p:guideLst>
        <p:guide orient="horz" pos="10368"/>
        <p:guide pos="1382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6D5E66F-9009-47ED-BB8E-E6EE944B401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7543800"/>
            <a:ext cx="10058400" cy="8686800"/>
          </a:xfrm>
          <a:solidFill>
            <a:schemeClr val="bg1">
              <a:alpha val="70000"/>
            </a:schemeClr>
          </a:solidFill>
          <a:effectLst>
            <a:softEdge rad="101600"/>
          </a:effectLst>
          <a:scene3d>
            <a:camera prst="orthographicFront"/>
            <a:lightRig rig="threePt" dir="t"/>
          </a:scene3d>
          <a:sp3d prstMaterial="matte">
            <a:bevelT prst="relaxedInset"/>
          </a:sp3d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6600">
                <a:latin typeface="+mn-lt"/>
              </a:defRPr>
            </a:lvl1pPr>
          </a:lstStyle>
          <a:p>
            <a:pPr lvl="0"/>
            <a:r>
              <a:rPr lang="en-US" dirty="0"/>
              <a:t>Add a succinct introduction to the focus of this project.  You should name this section appropriately (Introduction, Problem Statement, </a:t>
            </a:r>
            <a:r>
              <a:rPr lang="en-US" dirty="0" err="1"/>
              <a:t>etc</a:t>
            </a:r>
            <a:r>
              <a:rPr lang="en-US" dirty="0"/>
              <a:t>).  Font size should not be less than 36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11ECAA6F-8BF8-47E6-822C-3181D97DA5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918400" y="7543800"/>
            <a:ext cx="10058400" cy="19431000"/>
          </a:xfrm>
          <a:solidFill>
            <a:schemeClr val="bg1">
              <a:alpha val="70000"/>
            </a:schemeClr>
          </a:solidFill>
          <a:effectLst>
            <a:softEdge rad="101600"/>
          </a:effectLst>
          <a:scene3d>
            <a:camera prst="orthographicFront"/>
            <a:lightRig rig="threePt" dir="t"/>
          </a:scene3d>
          <a:sp3d prstMaterial="matte">
            <a:bevelT prst="relaxedInset"/>
          </a:sp3d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6600" i="0">
                <a:latin typeface="+mn-lt"/>
              </a:defRPr>
            </a:lvl1pPr>
          </a:lstStyle>
          <a:p>
            <a:pPr lvl="0"/>
            <a:r>
              <a:rPr lang="en-US" dirty="0"/>
              <a:t>Draw conclusions here. Do not just restate your results, but draw new information from them.  Summarize what you learned.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74161529-3307-4BDF-8138-E78B39B4B61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7200" y="7543800"/>
            <a:ext cx="20116800" cy="19431000"/>
          </a:xfrm>
          <a:solidFill>
            <a:schemeClr val="bg1">
              <a:alpha val="70000"/>
            </a:schemeClr>
          </a:solidFill>
          <a:effectLst>
            <a:glow rad="101600">
              <a:srgbClr val="006747">
                <a:alpha val="40000"/>
              </a:srgbClr>
            </a:glow>
            <a:softEdge rad="101600"/>
          </a:effectLst>
          <a:scene3d>
            <a:camera prst="orthographicFront"/>
            <a:lightRig rig="threePt" dir="t"/>
          </a:scene3d>
          <a:sp3d prstMaterial="matte">
            <a:bevelT prst="relaxedInset"/>
          </a:sp3d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6600">
                <a:latin typeface="+mn-lt"/>
              </a:defRPr>
            </a:lvl1pPr>
          </a:lstStyle>
          <a:p>
            <a:pPr lvl="0"/>
            <a:r>
              <a:rPr lang="en-US" dirty="0"/>
              <a:t>Show tables, graphs, charts, </a:t>
            </a:r>
            <a:r>
              <a:rPr lang="en-US" dirty="0" err="1"/>
              <a:t>etc</a:t>
            </a:r>
            <a:r>
              <a:rPr lang="en-US" dirty="0"/>
              <a:t> here.  Keep text sparse.  Captions may have smaller text sizes (don’t go smaller than 18 point).   </a:t>
            </a:r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946904" y="669497"/>
            <a:ext cx="33997392" cy="2560320"/>
          </a:xfrm>
        </p:spPr>
        <p:txBody>
          <a:bodyPr anchor="ctr" anchorCtr="0">
            <a:normAutofit/>
          </a:bodyPr>
          <a:lstStyle>
            <a:lvl1pPr algn="ctr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Project title</a:t>
            </a:r>
            <a:br>
              <a:rPr lang="en-US" dirty="0"/>
            </a:br>
            <a:r>
              <a:rPr lang="en-US" dirty="0"/>
              <a:t>Should not exceed 2 lines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176E7FB-5EE2-4130-8605-3413E722BE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400800"/>
            <a:ext cx="10058400" cy="1143000"/>
          </a:xfrm>
          <a:noFill/>
          <a:effectLst>
            <a:glow rad="177800">
              <a:schemeClr val="tx1">
                <a:alpha val="40000"/>
              </a:schemeClr>
            </a:glo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Introduction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F4F2A96E-4378-4CF0-B899-C10E83F2EC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918400" y="6400800"/>
            <a:ext cx="10058400" cy="1143000"/>
          </a:xfrm>
          <a:noFill/>
          <a:effectLst>
            <a:glow rad="177800">
              <a:schemeClr val="tx1">
                <a:alpha val="40000"/>
              </a:schemeClr>
            </a:glo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Conclusion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CD32646F-4A35-470F-AFA8-9E40AB71E4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18288000"/>
            <a:ext cx="10058400" cy="8686800"/>
          </a:xfrm>
          <a:solidFill>
            <a:schemeClr val="bg1">
              <a:alpha val="70000"/>
            </a:schemeClr>
          </a:solidFill>
          <a:effectLst>
            <a:softEdge rad="101600"/>
          </a:effectLst>
          <a:scene3d>
            <a:camera prst="orthographicFront"/>
            <a:lightRig rig="threePt" dir="t"/>
          </a:scene3d>
          <a:sp3d prstMaterial="matte">
            <a:bevelT prst="relaxedInset"/>
          </a:sp3d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6600">
                <a:latin typeface="+mn-lt"/>
              </a:defRPr>
            </a:lvl1pPr>
          </a:lstStyle>
          <a:p>
            <a:pPr lvl="0"/>
            <a:r>
              <a:rPr lang="en-US" dirty="0"/>
              <a:t>List tools or methodologies you used; briefly describe your process. </a:t>
            </a:r>
          </a:p>
          <a:p>
            <a:pPr lvl="0"/>
            <a:endParaRPr lang="en-US" dirty="0"/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7606CCBB-CB88-413D-A464-22C730DB74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17145000"/>
            <a:ext cx="10058400" cy="1143000"/>
          </a:xfrm>
          <a:noFill/>
          <a:effectLst>
            <a:glow rad="177800">
              <a:schemeClr val="tx1">
                <a:alpha val="40000"/>
              </a:schemeClr>
            </a:glo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Materials/Methods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A3DED52D-79A8-4AA3-AA78-01A5C4BA75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400" y="29032200"/>
            <a:ext cx="20574000" cy="2971800"/>
          </a:xfrm>
          <a:solidFill>
            <a:schemeClr val="bg1">
              <a:alpha val="70000"/>
            </a:schemeClr>
          </a:solidFill>
          <a:effectLst>
            <a:softEdge rad="101600"/>
          </a:effectLst>
          <a:scene3d>
            <a:camera prst="orthographicFront"/>
            <a:lightRig rig="threePt" dir="t"/>
          </a:scene3d>
          <a:sp3d prstMaterial="matte">
            <a:bevelT prst="relaxedInset"/>
          </a:sp3d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6600">
                <a:latin typeface="+mn-lt"/>
              </a:defRPr>
            </a:lvl1pPr>
          </a:lstStyle>
          <a:p>
            <a:pPr lvl="0"/>
            <a:r>
              <a:rPr lang="en-US" dirty="0"/>
              <a:t>List primary resources, links for tools, </a:t>
            </a:r>
            <a:r>
              <a:rPr lang="en-US" dirty="0" err="1"/>
              <a:t>etc</a:t>
            </a:r>
            <a:r>
              <a:rPr lang="en-US" dirty="0"/>
              <a:t> here.  This text can be smaller (as it is not the focus of your poster); do not go smaller than 24 pt. font.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B4E0C4AA-0531-4C45-BA36-9C088D53B2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400" y="27889200"/>
            <a:ext cx="20574000" cy="1143000"/>
          </a:xfrm>
          <a:noFill/>
          <a:effectLst>
            <a:glow rad="177800">
              <a:schemeClr val="tx1">
                <a:alpha val="40000"/>
              </a:schemeClr>
            </a:glo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Bibliography, Additional Resources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D97286D3-0DCF-458A-BC3C-E861081AAD5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7200" y="6400800"/>
            <a:ext cx="20116800" cy="1143000"/>
          </a:xfrm>
          <a:noFill/>
          <a:effectLst>
            <a:glow rad="177800">
              <a:schemeClr val="tx1">
                <a:alpha val="40000"/>
              </a:schemeClr>
            </a:glo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Results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445B09A0-E4B9-499C-AAD0-CFD28A9E7B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18400" y="29032200"/>
            <a:ext cx="10058400" cy="2971800"/>
          </a:xfrm>
          <a:solidFill>
            <a:schemeClr val="bg1">
              <a:alpha val="70000"/>
            </a:schemeClr>
          </a:solidFill>
          <a:effectLst>
            <a:softEdge rad="101600"/>
          </a:effectLst>
          <a:scene3d>
            <a:camera prst="orthographicFront"/>
            <a:lightRig rig="threePt" dir="t"/>
          </a:scene3d>
          <a:sp3d prstMaterial="matte">
            <a:bevelT prst="relaxedInset"/>
          </a:sp3d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4800">
                <a:latin typeface="+mn-lt"/>
              </a:defRPr>
            </a:lvl1pPr>
          </a:lstStyle>
          <a:p>
            <a:pPr lvl="0"/>
            <a:r>
              <a:rPr lang="en-US" dirty="0"/>
              <a:t>Put repository information here, links to final project (if web hosted), </a:t>
            </a:r>
            <a:r>
              <a:rPr lang="en-US" dirty="0" err="1"/>
              <a:t>etc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Make </a:t>
            </a:r>
            <a:r>
              <a:rPr lang="en-US" dirty="0" err="1"/>
              <a:t>urls</a:t>
            </a:r>
            <a:r>
              <a:rPr lang="en-US" dirty="0"/>
              <a:t> easy to find (</a:t>
            </a:r>
            <a:r>
              <a:rPr lang="en-US" dirty="0" err="1"/>
              <a:t>url</a:t>
            </a:r>
            <a:r>
              <a:rPr lang="en-US" dirty="0"/>
              <a:t> </a:t>
            </a:r>
            <a:r>
              <a:rPr lang="en-US" dirty="0" err="1"/>
              <a:t>shortener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0"/>
            <a:endParaRPr lang="en-US" dirty="0"/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B6D57FAF-8E5A-4883-A160-305F7FDE5D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918400" y="27889200"/>
            <a:ext cx="10058400" cy="1143000"/>
          </a:xfrm>
          <a:noFill/>
          <a:effectLst>
            <a:glow rad="177800">
              <a:schemeClr val="tx1">
                <a:alpha val="40000"/>
              </a:schemeClr>
            </a:glo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Further Information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C7A5DCD1-D6DC-42D4-A4EE-2B1EE7DCCA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2402800" y="29032200"/>
            <a:ext cx="9601200" cy="2971800"/>
          </a:xfrm>
          <a:solidFill>
            <a:schemeClr val="bg1">
              <a:alpha val="70000"/>
            </a:schemeClr>
          </a:solidFill>
          <a:effectLst>
            <a:softEdge rad="101600"/>
          </a:effectLst>
          <a:scene3d>
            <a:camera prst="orthographicFront"/>
            <a:lightRig rig="threePt" dir="t"/>
          </a:scene3d>
          <a:sp3d prstMaterial="matte">
            <a:bevelT prst="relaxedInset"/>
          </a:sp3d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6600">
                <a:latin typeface="+mn-lt"/>
              </a:defRPr>
            </a:lvl1pPr>
          </a:lstStyle>
          <a:p>
            <a:pPr lvl="0"/>
            <a:r>
              <a:rPr lang="en-US" dirty="0"/>
              <a:t>List sponsors, mentors, </a:t>
            </a:r>
            <a:r>
              <a:rPr lang="en-US" dirty="0" err="1"/>
              <a:t>etc</a:t>
            </a:r>
            <a:r>
              <a:rPr lang="en-US" dirty="0"/>
              <a:t> here.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D9C3A5D8-588C-42C1-9AAC-5510B78A112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2402800" y="27889200"/>
            <a:ext cx="9601200" cy="1143000"/>
          </a:xfrm>
          <a:noFill/>
          <a:effectLst>
            <a:glow rad="177800">
              <a:schemeClr val="tx1">
                <a:alpha val="40000"/>
              </a:schemeClr>
            </a:glo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Acknowledgements</a:t>
            </a:r>
          </a:p>
        </p:txBody>
      </p:sp>
      <p:pic>
        <p:nvPicPr>
          <p:cNvPr id="1030" name="Picture 6" descr="https://www.nwmissouri.edu/marketing/images/design/logos/N60-2Stack-W.png">
            <a:extLst>
              <a:ext uri="{FF2B5EF4-FFF2-40B4-BE49-F238E27FC236}">
                <a16:creationId xmlns:a16="http://schemas.microsoft.com/office/drawing/2014/main" id="{50547536-0CA8-4774-955F-78103C8DB4F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56360" y="512064"/>
            <a:ext cx="3920693" cy="4434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8C3ECC03-D912-4EB3-A934-2B129A105359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512064" y="512064"/>
            <a:ext cx="3922776" cy="4434840"/>
          </a:xfrm>
        </p:spPr>
        <p:txBody>
          <a:bodyPr>
            <a:noAutofit/>
          </a:bodyPr>
          <a:lstStyle>
            <a:lvl1pPr marL="0" indent="0">
              <a:buNone/>
              <a:defRPr sz="5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additional appropriate graphic/logo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3F188B7-C6D1-4738-B4EC-BBEFDCC229C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46904" y="3380693"/>
            <a:ext cx="33997392" cy="914400"/>
          </a:xfr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Name(s)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BEDC5CEC-772F-4CE6-8FEB-CEB37B70F4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46904" y="4404422"/>
            <a:ext cx="33997392" cy="914400"/>
          </a:xfr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Contact and Affiliations</a:t>
            </a:r>
          </a:p>
        </p:txBody>
      </p:sp>
    </p:spTree>
    <p:extLst>
      <p:ext uri="{BB962C8B-B14F-4D97-AF65-F5344CB8AC3E}">
        <p14:creationId xmlns:p14="http://schemas.microsoft.com/office/powerpoint/2010/main" val="3465740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5B7AD-C0E4-4106-98F1-A426950388A1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186B7-4AB0-4B70-BB5B-FE2ED47BE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1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hyperlink" Target="https://github.com/44520-s19/wm-final-project-bhagyasree2895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5ED08B-B775-435A-9B4F-BDA086DCE7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6571" y="7543799"/>
            <a:ext cx="8425543" cy="7563231"/>
          </a:xfrm>
        </p:spPr>
        <p:txBody>
          <a:bodyPr>
            <a:noAutofit/>
          </a:bodyPr>
          <a:lstStyle/>
          <a:p>
            <a:r>
              <a:rPr lang="en-US" sz="4800" dirty="0" smtClean="0"/>
              <a:t>How </a:t>
            </a:r>
            <a:r>
              <a:rPr lang="en-US" sz="4800" dirty="0"/>
              <a:t>different are two newspapers discussing a </a:t>
            </a:r>
            <a:r>
              <a:rPr lang="en-US" sz="4800" dirty="0" smtClean="0"/>
              <a:t>specific news, </a:t>
            </a:r>
            <a:r>
              <a:rPr lang="en-US" sz="4800" dirty="0"/>
              <a:t>Which </a:t>
            </a:r>
            <a:r>
              <a:rPr lang="en-US" sz="4800" dirty="0" smtClean="0"/>
              <a:t>Newspaper </a:t>
            </a:r>
            <a:r>
              <a:rPr lang="en-US" sz="4800" dirty="0"/>
              <a:t>is best to read? </a:t>
            </a:r>
            <a:endParaRPr lang="en-US" sz="4800" dirty="0" smtClean="0"/>
          </a:p>
          <a:p>
            <a:r>
              <a:rPr lang="en-US" sz="4800" dirty="0" smtClean="0"/>
              <a:t>The </a:t>
            </a:r>
            <a:r>
              <a:rPr lang="en-US" sz="4800" b="1" dirty="0"/>
              <a:t>main objective </a:t>
            </a:r>
            <a:r>
              <a:rPr lang="en-US" sz="4800" dirty="0"/>
              <a:t>of this project is analyze </a:t>
            </a:r>
            <a:r>
              <a:rPr lang="en-US" sz="4800" dirty="0" smtClean="0"/>
              <a:t>how </a:t>
            </a:r>
            <a:r>
              <a:rPr lang="en-US" sz="4800" dirty="0"/>
              <a:t>both Newspapers(Times Of India and The Hindu) reacted to major incident on </a:t>
            </a:r>
            <a:r>
              <a:rPr lang="en-US" sz="4800" dirty="0" smtClean="0"/>
              <a:t>WhatsApp. Also to analyze </a:t>
            </a:r>
            <a:r>
              <a:rPr lang="en-US" sz="4800" dirty="0"/>
              <a:t>the </a:t>
            </a:r>
            <a:r>
              <a:rPr lang="en-US" sz="4800" dirty="0" smtClean="0"/>
              <a:t>content </a:t>
            </a:r>
            <a:r>
              <a:rPr lang="en-US" sz="4800" dirty="0"/>
              <a:t>of these two Newspapers addressing the matter.</a:t>
            </a:r>
          </a:p>
          <a:p>
            <a:endParaRPr lang="en-US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55F1-3C6C-4C07-9CB2-BCAEB0D8A7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955515" y="7543799"/>
            <a:ext cx="7576455" cy="20802601"/>
          </a:xfrm>
        </p:spPr>
        <p:txBody>
          <a:bodyPr>
            <a:normAutofit fontScale="92500" lnSpcReduction="20000"/>
          </a:bodyPr>
          <a:lstStyle/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dirty="0"/>
              <a:t>From both the graphs we can clearly state that "</a:t>
            </a:r>
            <a:r>
              <a:rPr lang="en-US" dirty="0" smtClean="0"/>
              <a:t>Times of India" </a:t>
            </a:r>
            <a:r>
              <a:rPr lang="en-US" dirty="0"/>
              <a:t>is </a:t>
            </a:r>
            <a:r>
              <a:rPr lang="en-US" dirty="0" smtClean="0"/>
              <a:t>a Newspaper with a more negative compound than The Hindu newspaper.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dirty="0" smtClean="0"/>
              <a:t>The Hindu seems </a:t>
            </a:r>
            <a:r>
              <a:rPr lang="en-US" dirty="0"/>
              <a:t>to have more aggressive language in the most common words (targeted, </a:t>
            </a:r>
            <a:r>
              <a:rPr lang="en-US" smtClean="0"/>
              <a:t>hack, attackers</a:t>
            </a:r>
            <a:r>
              <a:rPr lang="en-US" dirty="0"/>
              <a:t>), while the Times of India is written </a:t>
            </a:r>
            <a:r>
              <a:rPr lang="en-US" dirty="0" smtClean="0"/>
              <a:t>more diplomatically</a:t>
            </a:r>
            <a:endParaRPr lang="en-US" dirty="0"/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dirty="0" smtClean="0"/>
              <a:t>The Hindu has used 202 different words where as Times of India has used 171 different words only.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dirty="0" smtClean="0"/>
              <a:t>The Hindu has more lexical diversity than TOI. Hence, reading The Hindu can help people in learning more new different words.</a:t>
            </a:r>
            <a:endParaRPr lang="en-US" dirty="0"/>
          </a:p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2457" y="7502250"/>
            <a:ext cx="25839963" cy="2541615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9AC47-94BC-470C-9B8A-970292C0ADD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7771" y="7502250"/>
            <a:ext cx="25276630" cy="25374602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Results 1:                                                                    Results 2:</a:t>
            </a:r>
          </a:p>
          <a:p>
            <a:endParaRPr lang="en-US" b="1" dirty="0" smtClean="0">
              <a:solidFill>
                <a:schemeClr val="bg1"/>
              </a:solidFill>
            </a:endParaRPr>
          </a:p>
          <a:p>
            <a:endParaRPr lang="en-US" b="1" dirty="0" smtClean="0">
              <a:solidFill>
                <a:schemeClr val="bg1"/>
              </a:solidFill>
            </a:endParaRPr>
          </a:p>
          <a:p>
            <a:endParaRPr lang="en-US" b="1" dirty="0" smtClean="0">
              <a:solidFill>
                <a:schemeClr val="bg1"/>
              </a:solidFill>
            </a:endParaRPr>
          </a:p>
          <a:p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      </a:t>
            </a:r>
          </a:p>
          <a:p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Results 3:         Times of </a:t>
            </a:r>
            <a:r>
              <a:rPr lang="en-US" b="1" dirty="0">
                <a:solidFill>
                  <a:schemeClr val="bg1"/>
                </a:solidFill>
              </a:rPr>
              <a:t>India </a:t>
            </a:r>
            <a:r>
              <a:rPr lang="en-US" b="1" dirty="0" smtClean="0">
                <a:solidFill>
                  <a:schemeClr val="bg1"/>
                </a:solidFill>
              </a:rPr>
              <a:t>                               The </a:t>
            </a:r>
            <a:r>
              <a:rPr lang="en-US" b="1" dirty="0">
                <a:solidFill>
                  <a:schemeClr val="bg1"/>
                </a:solidFill>
              </a:rPr>
              <a:t>Hindu </a:t>
            </a:r>
            <a:r>
              <a:rPr lang="en-US" b="1" dirty="0" smtClean="0">
                <a:solidFill>
                  <a:schemeClr val="bg1"/>
                </a:solidFill>
              </a:rPr>
              <a:t>     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F7474F1-B7EB-40BD-B650-D37E0AA066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WhatsApp Spyware Attack In Times Of India and The Hindu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CC8C212-9152-47EB-9021-DDD1B739EE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4400" y="6400800"/>
            <a:ext cx="6662057" cy="1142999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/>
              <a:t>Question</a:t>
            </a:r>
            <a:endParaRPr lang="en-US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F002AEE-7ABF-4F25-90D8-22D1918F98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861500" y="6478522"/>
            <a:ext cx="8115300" cy="1065277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Conclusion</a:t>
            </a:r>
            <a:endParaRPr lang="en-US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137AE60-4368-42C2-A299-E0F9F0B57D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6571" y="16743187"/>
            <a:ext cx="8425543" cy="15783325"/>
          </a:xfrm>
        </p:spPr>
        <p:txBody>
          <a:bodyPr>
            <a:no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Sentiment </a:t>
            </a:r>
            <a:r>
              <a:rPr lang="en-US" sz="4800" dirty="0"/>
              <a:t>Analysis was performed on the content published on the online </a:t>
            </a:r>
            <a:r>
              <a:rPr lang="en-US" sz="4800" dirty="0" smtClean="0"/>
              <a:t>Newspapers.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Sentiment </a:t>
            </a:r>
            <a:r>
              <a:rPr lang="en-US" sz="4800" dirty="0"/>
              <a:t>analysis was done and </a:t>
            </a:r>
            <a:r>
              <a:rPr lang="en-US" sz="4800" dirty="0" smtClean="0"/>
              <a:t>compared between both newspapers. </a:t>
            </a:r>
            <a:endParaRPr lang="en-US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“9 </a:t>
            </a:r>
            <a:r>
              <a:rPr lang="en-US" sz="4800" dirty="0"/>
              <a:t>Most frequently used words” </a:t>
            </a:r>
            <a:r>
              <a:rPr lang="en-US" sz="4800" dirty="0" smtClean="0"/>
              <a:t>other than conjunctions, articles from </a:t>
            </a:r>
            <a:r>
              <a:rPr lang="en-US" sz="4800" dirty="0"/>
              <a:t>the </a:t>
            </a:r>
            <a:r>
              <a:rPr lang="en-US" sz="4800" dirty="0" smtClean="0"/>
              <a:t>newspapers was </a:t>
            </a:r>
            <a:r>
              <a:rPr lang="en-US" sz="4800" dirty="0"/>
              <a:t>printed in a table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The content published by both newspapers, those words are taken and then word </a:t>
            </a:r>
            <a:r>
              <a:rPr lang="en-US" sz="4800" dirty="0"/>
              <a:t>cloud was generated</a:t>
            </a:r>
            <a:r>
              <a:rPr lang="en-US" sz="4800" dirty="0" smtClean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API’s Used</a:t>
            </a:r>
            <a:r>
              <a:rPr lang="en-US" sz="4800" dirty="0"/>
              <a:t>: </a:t>
            </a:r>
            <a:r>
              <a:rPr lang="en-US" sz="4800" dirty="0" smtClean="0"/>
              <a:t>BeautifulSoup, requests, numpy, matplotlib, collections, wordcloud , PIL, random, nltk</a:t>
            </a:r>
          </a:p>
          <a:p>
            <a:endParaRPr lang="en-US" sz="4800" dirty="0"/>
          </a:p>
          <a:p>
            <a:endParaRPr lang="en-US" sz="48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35820-2B15-48C9-B0AA-9FA5E543AB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0484" y="15417473"/>
            <a:ext cx="7837715" cy="1015271"/>
          </a:xfrm>
        </p:spPr>
        <p:txBody>
          <a:bodyPr>
            <a:normAutofit fontScale="92500"/>
          </a:bodyPr>
          <a:lstStyle/>
          <a:p>
            <a:pPr algn="l"/>
            <a:r>
              <a:rPr lang="en-US" b="1" dirty="0" smtClean="0"/>
              <a:t>Materials/Methods</a:t>
            </a:r>
            <a:endParaRPr lang="en-US" b="1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D66D60-3409-4A83-882F-DEF1F6DDFE9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b="1" dirty="0" smtClean="0"/>
              <a:t>Results</a:t>
            </a:r>
            <a:endParaRPr lang="en-US" b="1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53E4573-0153-477E-A6EA-F369D642E8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955515" y="29975898"/>
            <a:ext cx="7837714" cy="20574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github.com/44520-s19/wm-final-project-bhagyasree2895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93257E1-88C3-4089-9BFF-38DFCEA27AC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94257" y="28497277"/>
            <a:ext cx="8392886" cy="1223940"/>
          </a:xfrm>
        </p:spPr>
        <p:txBody>
          <a:bodyPr>
            <a:normAutofit fontScale="92500"/>
          </a:bodyPr>
          <a:lstStyle/>
          <a:p>
            <a:r>
              <a:rPr lang="en-US" b="1" dirty="0" smtClean="0"/>
              <a:t>Further</a:t>
            </a:r>
            <a:r>
              <a:rPr lang="en-US" dirty="0" smtClean="0"/>
              <a:t> </a:t>
            </a:r>
            <a:r>
              <a:rPr lang="en-US" b="1" dirty="0" smtClean="0"/>
              <a:t>Information</a:t>
            </a:r>
            <a:endParaRPr lang="en-US" b="1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C7A8E39-51B8-446A-A58D-E4A6958BDFE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>
            <a:noAutofit/>
          </a:bodyPr>
          <a:lstStyle/>
          <a:p>
            <a:r>
              <a:rPr lang="en-US" sz="6600" dirty="0" smtClean="0"/>
              <a:t>By: Bhagya Sree Chanda| Advisor: Dr. Nathan Eloe</a:t>
            </a:r>
            <a:endParaRPr lang="en-US" sz="6600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1230B1EE-E97C-4A5D-8EB4-FEE65881F4F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Email: </a:t>
            </a:r>
            <a:r>
              <a:rPr lang="en-US" sz="7100" dirty="0" smtClean="0"/>
              <a:t>S534662@nwmissouri.edu</a:t>
            </a:r>
            <a:endParaRPr lang="en-US" sz="7100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706111"/>
              </p:ext>
            </p:extLst>
          </p:nvPr>
        </p:nvGraphicFramePr>
        <p:xfrm>
          <a:off x="23268211" y="8693815"/>
          <a:ext cx="11527974" cy="92517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763987">
                  <a:extLst>
                    <a:ext uri="{9D8B030D-6E8A-4147-A177-3AD203B41FA5}">
                      <a16:colId xmlns:a16="http://schemas.microsoft.com/office/drawing/2014/main" val="2030821743"/>
                    </a:ext>
                  </a:extLst>
                </a:gridCol>
                <a:gridCol w="5763987">
                  <a:extLst>
                    <a:ext uri="{9D8B030D-6E8A-4147-A177-3AD203B41FA5}">
                      <a16:colId xmlns:a16="http://schemas.microsoft.com/office/drawing/2014/main" val="663798299"/>
                    </a:ext>
                  </a:extLst>
                </a:gridCol>
              </a:tblGrid>
              <a:tr h="156706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solidFill>
                            <a:srgbClr val="FFFF00"/>
                          </a:solidFill>
                          <a:effectLst/>
                        </a:rPr>
                        <a:t>Times of India Common Words</a:t>
                      </a:r>
                      <a:endParaRPr lang="en-US" sz="4800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solidFill>
                            <a:srgbClr val="FFFF00"/>
                          </a:solidFill>
                          <a:effectLst/>
                        </a:rPr>
                        <a:t>The Hindu Common Words</a:t>
                      </a:r>
                      <a:endParaRPr lang="en-US" sz="4800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70415"/>
                  </a:ext>
                </a:extLst>
              </a:tr>
              <a:tr h="8620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effectLst/>
                        </a:rPr>
                        <a:t>WhatsApp</a:t>
                      </a:r>
                      <a:endParaRPr lang="en-US" sz="4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b="1" dirty="0">
                          <a:solidFill>
                            <a:schemeClr val="bg1"/>
                          </a:solidFill>
                          <a:effectLst/>
                        </a:rPr>
                        <a:t>Intelligence</a:t>
                      </a:r>
                      <a:endParaRPr lang="en-US" sz="48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012696"/>
                  </a:ext>
                </a:extLst>
              </a:tr>
              <a:tr h="8620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effectLst/>
                        </a:rPr>
                        <a:t>Vulnerability</a:t>
                      </a:r>
                      <a:endParaRPr lang="en-US" sz="4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b="1" dirty="0">
                          <a:solidFill>
                            <a:schemeClr val="bg1"/>
                          </a:solidFill>
                          <a:effectLst/>
                        </a:rPr>
                        <a:t>O</a:t>
                      </a:r>
                      <a:r>
                        <a:rPr lang="en-US" sz="4800" b="1" dirty="0" smtClean="0">
                          <a:solidFill>
                            <a:schemeClr val="bg1"/>
                          </a:solidFill>
                          <a:effectLst/>
                        </a:rPr>
                        <a:t>perating</a:t>
                      </a:r>
                      <a:endParaRPr lang="en-US" sz="48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396943"/>
                  </a:ext>
                </a:extLst>
              </a:tr>
              <a:tr h="8620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>
                          <a:effectLst/>
                        </a:rPr>
                        <a:t>Spyware</a:t>
                      </a:r>
                      <a:endParaRPr lang="en-US" sz="4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b="1" dirty="0">
                          <a:solidFill>
                            <a:schemeClr val="bg1"/>
                          </a:solidFill>
                          <a:effectLst/>
                        </a:rPr>
                        <a:t>T</a:t>
                      </a:r>
                      <a:r>
                        <a:rPr lang="en-US" sz="4800" b="1" dirty="0" smtClean="0">
                          <a:solidFill>
                            <a:schemeClr val="bg1"/>
                          </a:solidFill>
                          <a:effectLst/>
                        </a:rPr>
                        <a:t>argeted</a:t>
                      </a:r>
                      <a:endParaRPr lang="en-US" sz="48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5850998"/>
                  </a:ext>
                </a:extLst>
              </a:tr>
              <a:tr h="7879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effectLst/>
                        </a:rPr>
                        <a:t>G</a:t>
                      </a:r>
                      <a:r>
                        <a:rPr lang="en-US" sz="4800" dirty="0" smtClean="0">
                          <a:effectLst/>
                        </a:rPr>
                        <a:t>lobally</a:t>
                      </a:r>
                      <a:endParaRPr lang="en-US" sz="4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b="1" dirty="0">
                          <a:solidFill>
                            <a:schemeClr val="bg1"/>
                          </a:solidFill>
                          <a:effectLst/>
                        </a:rPr>
                        <a:t>Vulnerability</a:t>
                      </a:r>
                      <a:endParaRPr lang="en-US" sz="48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872700"/>
                  </a:ext>
                </a:extLst>
              </a:tr>
              <a:tr h="8620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effectLst/>
                        </a:rPr>
                        <a:t>O</a:t>
                      </a:r>
                      <a:r>
                        <a:rPr lang="en-US" sz="4800" dirty="0" smtClean="0">
                          <a:effectLst/>
                        </a:rPr>
                        <a:t>perating</a:t>
                      </a:r>
                      <a:endParaRPr lang="en-US" sz="4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b="1" dirty="0">
                          <a:solidFill>
                            <a:schemeClr val="bg1"/>
                          </a:solidFill>
                          <a:effectLst/>
                        </a:rPr>
                        <a:t>Software</a:t>
                      </a:r>
                      <a:endParaRPr lang="en-US" sz="48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6466902"/>
                  </a:ext>
                </a:extLst>
              </a:tr>
              <a:tr h="8620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effectLst/>
                        </a:rPr>
                        <a:t>C</a:t>
                      </a:r>
                      <a:r>
                        <a:rPr lang="en-US" sz="4800" dirty="0" smtClean="0">
                          <a:effectLst/>
                        </a:rPr>
                        <a:t>ompromise</a:t>
                      </a:r>
                      <a:endParaRPr lang="en-US" sz="4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b="1" dirty="0">
                          <a:solidFill>
                            <a:schemeClr val="bg1"/>
                          </a:solidFill>
                          <a:effectLst/>
                        </a:rPr>
                        <a:t>Allowed</a:t>
                      </a:r>
                      <a:endParaRPr lang="en-US" sz="48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2012362"/>
                  </a:ext>
                </a:extLst>
              </a:tr>
              <a:tr h="8620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effectLst/>
                        </a:rPr>
                        <a:t>D</a:t>
                      </a:r>
                      <a:r>
                        <a:rPr lang="en-US" sz="4800" dirty="0" smtClean="0">
                          <a:effectLst/>
                        </a:rPr>
                        <a:t>eveloped</a:t>
                      </a:r>
                      <a:endParaRPr lang="en-US" sz="4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b="1" dirty="0">
                          <a:solidFill>
                            <a:schemeClr val="bg1"/>
                          </a:solidFill>
                          <a:effectLst/>
                        </a:rPr>
                        <a:t>Attackers</a:t>
                      </a:r>
                      <a:endParaRPr lang="en-US" sz="48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749531"/>
                  </a:ext>
                </a:extLst>
              </a:tr>
              <a:tr h="8620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effectLst/>
                        </a:rPr>
                        <a:t>I</a:t>
                      </a:r>
                      <a:r>
                        <a:rPr lang="en-US" sz="4800" dirty="0" smtClean="0">
                          <a:effectLst/>
                        </a:rPr>
                        <a:t>ndustry</a:t>
                      </a:r>
                      <a:endParaRPr lang="en-US" sz="4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b="1" dirty="0">
                          <a:solidFill>
                            <a:schemeClr val="bg1"/>
                          </a:solidFill>
                          <a:effectLst/>
                        </a:rPr>
                        <a:t>Information</a:t>
                      </a:r>
                      <a:endParaRPr lang="en-US" sz="48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560665"/>
                  </a:ext>
                </a:extLst>
              </a:tr>
              <a:tr h="8620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dirty="0">
                          <a:effectLst/>
                        </a:rPr>
                        <a:t>H</a:t>
                      </a:r>
                      <a:r>
                        <a:rPr lang="en-US" sz="4800" dirty="0" smtClean="0">
                          <a:effectLst/>
                        </a:rPr>
                        <a:t>allmarks</a:t>
                      </a:r>
                      <a:endParaRPr lang="en-US" sz="4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4800" b="1" dirty="0">
                          <a:solidFill>
                            <a:schemeClr val="bg1"/>
                          </a:solidFill>
                          <a:effectLst/>
                        </a:rPr>
                        <a:t>Investigation</a:t>
                      </a:r>
                      <a:endParaRPr lang="en-US" sz="48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440262"/>
                  </a:ext>
                </a:extLst>
              </a:tr>
            </a:tbl>
          </a:graphicData>
        </a:graphic>
      </p:graphicFrame>
      <p:pic>
        <p:nvPicPr>
          <p:cNvPr id="30" name="Picture 29"/>
          <p:cNvPicPr>
            <a:picLocks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804898"/>
            <a:ext cx="4389120" cy="4389120"/>
          </a:xfrm>
          <a:prstGeom prst="rect">
            <a:avLst/>
          </a:prstGeom>
        </p:spPr>
      </p:pic>
      <p:pic>
        <p:nvPicPr>
          <p:cNvPr id="1028" name="Picture 10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8213" y="19192193"/>
            <a:ext cx="11527972" cy="12407184"/>
          </a:xfrm>
          <a:prstGeom prst="rect">
            <a:avLst/>
          </a:prstGeom>
        </p:spPr>
      </p:pic>
      <p:pic>
        <p:nvPicPr>
          <p:cNvPr id="1032" name="Picture 103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909" y="19192193"/>
            <a:ext cx="12048448" cy="1240718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909" y="8693815"/>
            <a:ext cx="12048448" cy="9251717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28716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esearch Poster">
      <a:majorFont>
        <a:latin typeface="Helvetica"/>
        <a:ea typeface=""/>
        <a:cs typeface=""/>
      </a:majorFont>
      <a:minorFont>
        <a:latin typeface="Garamond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bstract_bg" id="{29B32C95-BF94-4328-B440-C1461C2F0B06}" vid="{B9381D9B-251E-4F9E-BEA1-FCED3FB9D3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731</TotalTime>
  <Words>310</Words>
  <Application>Microsoft Office PowerPoint</Application>
  <PresentationFormat>Custom</PresentationFormat>
  <Paragraphs>48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Garamond</vt:lpstr>
      <vt:lpstr>Helvetica</vt:lpstr>
      <vt:lpstr>Times New Roman</vt:lpstr>
      <vt:lpstr>Wingdings</vt:lpstr>
      <vt:lpstr>Office Theme</vt:lpstr>
      <vt:lpstr>WhatsApp Spyware Attack In Times Of India and The Hindu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Eloe,Nathan</dc:creator>
  <cp:lastModifiedBy>Chanda,Bhagya Sree</cp:lastModifiedBy>
  <cp:revision>171</cp:revision>
  <dcterms:created xsi:type="dcterms:W3CDTF">2019-04-10T19:42:12Z</dcterms:created>
  <dcterms:modified xsi:type="dcterms:W3CDTF">2019-07-02T02:07:56Z</dcterms:modified>
</cp:coreProperties>
</file>

<file path=docProps/thumbnail.jpeg>
</file>